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2540" r:id="rId3"/>
    <p:sldId id="2554" r:id="rId4"/>
    <p:sldId id="2542" r:id="rId5"/>
    <p:sldId id="2555" r:id="rId6"/>
    <p:sldId id="2543" r:id="rId7"/>
    <p:sldId id="2545" r:id="rId8"/>
    <p:sldId id="2561" r:id="rId9"/>
    <p:sldId id="2546" r:id="rId10"/>
    <p:sldId id="2557" r:id="rId11"/>
    <p:sldId id="2547" r:id="rId12"/>
    <p:sldId id="2549" r:id="rId13"/>
    <p:sldId id="2563" r:id="rId14"/>
    <p:sldId id="2566" r:id="rId15"/>
    <p:sldId id="2564" r:id="rId16"/>
    <p:sldId id="2550" r:id="rId17"/>
    <p:sldId id="2551" r:id="rId18"/>
    <p:sldId id="2553" r:id="rId19"/>
    <p:sldId id="2559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bin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12484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18.1　平行四边形的性质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平行四边形的性质（一）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8" name="yt_shape_10048"/>
          <p:cNvSpPr txBox="1"/>
          <p:nvPr/>
        </p:nvSpPr>
        <p:spPr>
          <a:xfrm>
            <a:off x="540000" y="2143195"/>
            <a:ext cx="7814640" cy="387798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根据四边形的内角和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3" name="yt_shape_10045"/>
          <p:cNvSpPr txBox="1"/>
          <p:nvPr/>
        </p:nvSpPr>
        <p:spPr>
          <a:xfrm>
            <a:off x="540119" y="102301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274c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求该平行四边形中各个内角的度数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0046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6175" y="2348925"/>
            <a:ext cx="2601805" cy="142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8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0" name="yt_shape_10050"/>
          <p:cNvSpPr txBox="1"/>
          <p:nvPr/>
        </p:nvSpPr>
        <p:spPr>
          <a:xfrm>
            <a:off x="540000" y="1022748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049" name="yt_image_10049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062452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52" name="yt_shape_10052"/>
          <p:cNvSpPr txBox="1"/>
          <p:nvPr/>
        </p:nvSpPr>
        <p:spPr>
          <a:xfrm>
            <a:off x="540120" y="1533826"/>
            <a:ext cx="11244276" cy="585544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吉林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071d"/>
              </a:rPr>
              <a:t>为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071d"/>
              </a:rPr>
              <a:t>圆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心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一定长度为半径画弧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分别交边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366c"/>
              </a:rPr>
              <a:t>点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分别以点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为圆心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相同半径画弧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e8424"/>
              </a:rPr>
              <a:t>两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e8424"/>
              </a:rPr>
              <a:t>弧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连结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AP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并延长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dbc0"/>
              </a:rPr>
              <a:t> 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3" name="yt_shape_1731295501974">
            <a:extLst>
              <a:ext uri="{FF2B5EF4-FFF2-40B4-BE49-F238E27FC236}">
                <a16:creationId xmlns:a16="http://schemas.microsoft.com/office/drawing/2014/main" id="{C15CB96A-11E0-B38F-4CA0-0981C05F7D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420" y="3275801"/>
            <a:ext cx="2656077" cy="237149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B28024F-3145-D692-5931-EB38F669DCCA}"/>
              </a:ext>
            </a:extLst>
          </p:cNvPr>
          <p:cNvSpPr txBox="1"/>
          <p:nvPr/>
        </p:nvSpPr>
        <p:spPr>
          <a:xfrm>
            <a:off x="6168005" y="3707084"/>
            <a:ext cx="510286" cy="1090011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03820" y="2996970"/>
            <a:ext cx="4815742" cy="1911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50000"/>
              </a:lnSpc>
            </a:pPr>
            <a:r>
              <a:rPr lang="zh-CN" altLang="zh-CN" sz="3600" b="1" spc="-100">
                <a:solidFill>
                  <a:srgbClr val="000000"/>
                </a:solidFill>
                <a:latin typeface="Times New Roman" pitchFamily="36"/>
                <a:ea typeface="宋体" pitchFamily="36"/>
                <a:sym typeface="_⨹_4_80727"/>
              </a:rPr>
              <a:t>的度数为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>
                <a:solidFill>
                  <a:srgbClr val="FF0000">
                    <a:alpha val="0"/>
                  </a:srgbClr>
                </a:solidFill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）</a:t>
            </a:r>
            <a:r>
              <a:rPr lang="en-US" altLang="zh-CN" sz="20050">
                <a:solidFill>
                  <a:srgbClr val="1EE3CF"/>
                </a:solidFill>
                <a:latin typeface="Times New Roman" pitchFamily="127"/>
                <a:ea typeface="Times New Roman" pitchFamily="127"/>
                <a:sym typeface="Finished"/>
              </a:rPr>
              <a:t>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633420" y="5548790"/>
            <a:ext cx="2268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）</a:t>
            </a:r>
            <a:endParaRPr lang="zh-CN" altLang="en-US"/>
          </a:p>
        </p:txBody>
      </p:sp>
      <p:graphicFrame>
        <p:nvGraphicFramePr>
          <p:cNvPr id="11" name="yt_table_10053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169472"/>
              </p:ext>
            </p:extLst>
          </p:nvPr>
        </p:nvGraphicFramePr>
        <p:xfrm>
          <a:off x="540085" y="4347860"/>
          <a:ext cx="6496686" cy="1097280"/>
        </p:xfrm>
        <a:graphic>
          <a:graphicData uri="http://schemas.openxmlformats.org/drawingml/2006/table">
            <a:tbl>
              <a:tblPr/>
              <a:tblGrid>
                <a:gridCol w="3261043">
                  <a:extLst>
                    <a:ext uri="{9D8B030D-6E8A-4147-A177-3AD203B41FA5}">
                      <a16:colId xmlns:a16="http://schemas.microsoft.com/office/drawing/2014/main" val="10013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75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" name="yt_shape_10055"/>
          <p:cNvSpPr txBox="1"/>
          <p:nvPr/>
        </p:nvSpPr>
        <p:spPr>
          <a:xfrm>
            <a:off x="540119" y="12688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848d7"/>
              </a:rPr>
              <a:t>的平分线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05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24122" y="2734424"/>
            <a:ext cx="2524907" cy="2974423"/>
            <a:chOff x="0" y="0"/>
            <a:chExt cx="2524907" cy="2974423"/>
          </a:xfrm>
        </p:grpSpPr>
        <p:pic>
          <p:nvPicPr>
            <p:cNvPr id="4" name="yt_image_10059" descr="{&quot;rangeId&quot;:0,&quot;⚘_2&quot;:1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24907" cy="238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061" descr="{&quot;rangeId&quot;:0,&quot;IgnoreLineSpacing&quot;:1}"/>
            <p:cNvSpPr txBox="1"/>
            <p:nvPr/>
          </p:nvSpPr>
          <p:spPr>
            <a:xfrm>
              <a:off x="233981" y="24204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057"/>
          <p:cNvSpPr txBox="1"/>
          <p:nvPr/>
        </p:nvSpPr>
        <p:spPr>
          <a:xfrm>
            <a:off x="540119" y="1761788"/>
            <a:ext cx="8551092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的平分线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059" name="yt_shape_1005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127092" y="1761788"/>
            <a:ext cx="2524907" cy="2974423"/>
            <a:chOff x="0" y="0"/>
            <a:chExt cx="2524907" cy="2974423"/>
          </a:xfrm>
        </p:grpSpPr>
        <p:pic>
          <p:nvPicPr>
            <p:cNvPr id="3" name="yt_image_10059" descr="{&quot;rangeId&quot;:0,&quot;⚘_2&quot;:1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24907" cy="238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61" name="yt_shape_10061" descr="{&quot;rangeId&quot;:0,&quot;IgnoreLineSpacing&quot;:1}"/>
            <p:cNvSpPr txBox="1"/>
            <p:nvPr/>
          </p:nvSpPr>
          <p:spPr>
            <a:xfrm>
              <a:off x="233981" y="24204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4">
                <a:extLst>
                  <a:ext uri="{FF2B5EF4-FFF2-40B4-BE49-F238E27FC236}">
                    <a16:creationId xmlns:a16="http://schemas.microsoft.com/office/drawing/2014/main" id="{E691752B-33F0-5E57-66AE-04D1DA0C17B2}"/>
                  </a:ext>
                </a:extLst>
              </p:cNvPr>
              <p:cNvSpPr txBox="1"/>
              <p:nvPr/>
            </p:nvSpPr>
            <p:spPr>
              <a:xfrm>
                <a:off x="540119" y="1533658"/>
                <a:ext cx="10092196" cy="3430683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en-US" altLang="zh-CN" sz="3600" b="1" spc="375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为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的中点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lvl="0"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𝑫𝑪𝑬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𝑨𝑭𝑬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𝑫𝑬𝑪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𝑨𝑬𝑭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），</a:t>
                </a:r>
                <a:endParaRPr lang="en-US" altLang="zh-CN" sz="3600" b="1" smtClean="0">
                  <a:solidFill>
                    <a:srgbClr val="FF0000"/>
                  </a:solidFill>
                  <a:latin typeface="宋体" pitchFamily="36"/>
                  <a:ea typeface="宋体" pitchFamily="36"/>
                </a:endParaRPr>
              </a:p>
              <a:p>
                <a:pPr lvl="0" hangingPunct="0"/>
                <a:r>
                  <a:rPr lang="en-US" altLang="zh-CN" sz="3600" b="1" spc="375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yt_shape_4">
                <a:extLst>
                  <a:ext uri="{FF2B5EF4-FFF2-40B4-BE49-F238E27FC236}">
                    <a16:creationId xmlns:a16="http://schemas.microsoft.com/office/drawing/2014/main" id="{E691752B-33F0-5E57-66AE-04D1DA0C1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533658"/>
                <a:ext cx="10092196" cy="3430683"/>
              </a:xfrm>
              <a:prstGeom prst="rect">
                <a:avLst/>
              </a:prstGeom>
              <a:blipFill>
                <a:blip r:embed="rId2"/>
                <a:stretch>
                  <a:fillRect l="-2779" t="-4804" r="-906" b="-22954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05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120210" y="2348925"/>
            <a:ext cx="2524907" cy="2974423"/>
            <a:chOff x="0" y="0"/>
            <a:chExt cx="2524907" cy="2974423"/>
          </a:xfrm>
        </p:grpSpPr>
        <p:pic>
          <p:nvPicPr>
            <p:cNvPr id="5" name="yt_image_10059" descr="{&quot;rangeId&quot;:0,&quot;⚘_2&quot;:1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24907" cy="238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0061" descr="{&quot;rangeId&quot;:0,&quot;IgnoreLineSpacing&quot;:1}"/>
            <p:cNvSpPr txBox="1"/>
            <p:nvPr/>
          </p:nvSpPr>
          <p:spPr>
            <a:xfrm>
              <a:off x="233981" y="24204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3" name="yt_shape_10063"/>
          <p:cNvSpPr txBox="1"/>
          <p:nvPr/>
        </p:nvSpPr>
        <p:spPr>
          <a:xfrm>
            <a:off x="540000" y="1114532"/>
            <a:ext cx="854881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064"/>
              <p:cNvSpPr txBox="1"/>
              <p:nvPr/>
            </p:nvSpPr>
            <p:spPr>
              <a:xfrm>
                <a:off x="540119" y="1628875"/>
                <a:ext cx="10380216" cy="522957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0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2b926"/>
                  </a:rPr>
                  <a:t>＝</a:t>
                </a: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</p:txBody>
          </p:sp>
        </mc:Choice>
        <mc:Fallback xmlns="">
          <p:sp>
            <p:nvSpPr>
              <p:cNvPr id="4" name="yt_shape_100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628875"/>
                <a:ext cx="10380216" cy="5229573"/>
              </a:xfrm>
              <a:prstGeom prst="rect">
                <a:avLst/>
              </a:prstGeom>
              <a:blipFill>
                <a:blip r:embed="rId2"/>
                <a:stretch>
                  <a:fillRect l="-2291" t="-26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066" name="yt_shape_10066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040135" y="2368264"/>
            <a:ext cx="2524907" cy="2974423"/>
            <a:chOff x="0" y="0"/>
            <a:chExt cx="2524907" cy="2974423"/>
          </a:xfrm>
        </p:grpSpPr>
        <p:pic>
          <p:nvPicPr>
            <p:cNvPr id="5" name="yt_image_10066" descr="{&quot;rangeId&quot;:0,&quot;⚘_2&quot;:1}">
              <a:extLst>
                <a:ext uri="">
  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24907" cy="238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68" name="yt_shape_10068" descr="{&quot;rangeId&quot;:0,&quot;IgnoreLineSpacing&quot;:1}"/>
            <p:cNvSpPr txBox="1"/>
            <p:nvPr/>
          </p:nvSpPr>
          <p:spPr>
            <a:xfrm>
              <a:off x="233981" y="24204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0" name="yt_shape_10070"/>
          <p:cNvSpPr txBox="1"/>
          <p:nvPr/>
        </p:nvSpPr>
        <p:spPr>
          <a:xfrm>
            <a:off x="540000" y="908825"/>
            <a:ext cx="55592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平行线之间的距离</a:t>
            </a:r>
          </a:p>
        </p:txBody>
      </p:sp>
      <p:sp>
        <p:nvSpPr>
          <p:cNvPr id="10071" name="yt_shape_10071"/>
          <p:cNvSpPr txBox="1"/>
          <p:nvPr/>
        </p:nvSpPr>
        <p:spPr>
          <a:xfrm>
            <a:off x="540119" y="1513611"/>
            <a:ext cx="11492915" cy="113877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8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40fb"/>
              </a:rPr>
              <a:t>C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边上的高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072" name="yt_image_10072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2190" y="3284990"/>
            <a:ext cx="2358265" cy="194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502196">
            <a:extLst>
              <a:ext uri="{FF2B5EF4-FFF2-40B4-BE49-F238E27FC236}">
                <a16:creationId xmlns:a16="http://schemas.microsoft.com/office/drawing/2014/main" id="{C90FFD83-6AA5-19B3-2B04-2E722D3AA6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12022"/>
            <a:ext cx="679642" cy="3822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0074"/>
              <p:cNvSpPr txBox="1"/>
              <p:nvPr/>
            </p:nvSpPr>
            <p:spPr>
              <a:xfrm>
                <a:off x="540000" y="2604876"/>
                <a:ext cx="7875554" cy="356758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spc="375" baseline="-2500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到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边的距离等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于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的长度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边上的高为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6" name="yt_shape_100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604876"/>
                <a:ext cx="7875554" cy="3567580"/>
              </a:xfrm>
              <a:prstGeom prst="rect">
                <a:avLst/>
              </a:prstGeom>
              <a:blipFill>
                <a:blip r:embed="rId4"/>
                <a:stretch>
                  <a:fillRect l="-3560" t="-4608" r="-2709" b="-68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7" name="yt_shape_10077"/>
          <p:cNvSpPr txBox="1"/>
          <p:nvPr/>
        </p:nvSpPr>
        <p:spPr>
          <a:xfrm>
            <a:off x="540000" y="982695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076" name="yt_image_10076">
            <a:extLst>
              <a:ext uri="">
                <a16:creationId xmlns:p14="http://schemas.microsoft.com/office/powerpoint/2010/main" xmlns:mc="http://schemas.openxmlformats.org/markup-compatibility/2006"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022399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79" name="yt_shape_10079"/>
          <p:cNvSpPr txBox="1"/>
          <p:nvPr/>
        </p:nvSpPr>
        <p:spPr>
          <a:xfrm>
            <a:off x="540119" y="1544561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的一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上的任意一点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a678"/>
              </a:rPr>
              <a:t>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629be"/>
              </a:rPr>
              <a:t>的面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则下列大小关系正确的为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083" name="yt_table_10083_skip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269994"/>
              </p:ext>
            </p:extLst>
          </p:nvPr>
        </p:nvGraphicFramePr>
        <p:xfrm>
          <a:off x="540085" y="3257342"/>
          <a:ext cx="3319463" cy="2194560"/>
        </p:xfrm>
        <a:graphic>
          <a:graphicData uri="http://schemas.openxmlformats.org/drawingml/2006/table">
            <a:tbl>
              <a:tblPr/>
              <a:tblGrid>
                <a:gridCol w="3319463">
                  <a:extLst>
                    <a:ext uri="{9D8B030D-6E8A-4147-A177-3AD203B41FA5}">
                      <a16:colId xmlns:a16="http://schemas.microsoft.com/office/drawing/2014/main" val="1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＋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＋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＋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S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无法确定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080" name="yt_shape_10080_skip" title="H_177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913760" y="3428068"/>
            <a:ext cx="2586115" cy="2258460"/>
            <a:chOff x="0" y="0"/>
            <a:chExt cx="2586115" cy="2258460"/>
          </a:xfrm>
        </p:grpSpPr>
        <p:pic>
          <p:nvPicPr>
            <p:cNvPr id="2" name="yt_image_10080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86115" cy="1668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82" name="yt_shape_10082" descr="{&quot;rangeId&quot;:0,&quot;IgnoreLineSpacing&quot;:1}"/>
            <p:cNvSpPr txBox="1"/>
            <p:nvPr/>
          </p:nvSpPr>
          <p:spPr>
            <a:xfrm>
              <a:off x="269105" y="17044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59159CA-F30B-B3BA-465B-256CA8EA580E}"/>
              </a:ext>
            </a:extLst>
          </p:cNvPr>
          <p:cNvSpPr txBox="1"/>
          <p:nvPr/>
        </p:nvSpPr>
        <p:spPr>
          <a:xfrm>
            <a:off x="8244732" y="259503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5" name="yt_shape_10085"/>
          <p:cNvSpPr txBox="1"/>
          <p:nvPr/>
        </p:nvSpPr>
        <p:spPr>
          <a:xfrm>
            <a:off x="540119" y="1340855"/>
            <a:ext cx="11111999" cy="34932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9fb75"/>
              </a:rPr>
              <a:t>相邻两条平行直线间的距离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都等于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若等腰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c525c"/>
              </a:rPr>
              <a:t>的三个顶点分别在这三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c525c"/>
              </a:rPr>
              <a:t>条平行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endParaRPr lang="en-US" altLang="zh-CN" sz="2000" b="0" i="0" u="none" smtClean="0">
              <a:solidFill>
                <a:srgbClr val="1EE3CF"/>
              </a:solidFill>
              <a:effectLst/>
              <a:latin typeface="Times New Roman" pitchFamily="20"/>
              <a:ea typeface="宋体" pitchFamily="20"/>
              <a:sym typeface=""/>
            </a:endParaRP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600" b="1">
              <a:solidFill>
                <a:srgbClr val="000000"/>
              </a:solidFill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                               </a:t>
            </a: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600" b="1">
              <a:solidFill>
                <a:srgbClr val="000000"/>
              </a:solidFill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                  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_ed22d"/>
              </a:rPr>
              <a:t>第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pic>
        <p:nvPicPr>
          <p:cNvPr id="3" name="yt_shape_1731295502763">
            <a:extLst>
              <a:ext uri="{FF2B5EF4-FFF2-40B4-BE49-F238E27FC236}">
                <a16:creationId xmlns:a16="http://schemas.microsoft.com/office/drawing/2014/main" id="{D7B07A95-7535-DC68-6BFA-36284BDC21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05" y="3377438"/>
            <a:ext cx="2156014" cy="14394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9610" y="2531447"/>
            <a:ext cx="10008695" cy="897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"/>
              </a:lnSpc>
            </a:pP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直线上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600" b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的长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11900">
                <a:solidFill>
                  <a:srgbClr val="1EE3CF"/>
                </a:solidFill>
                <a:latin typeface="Times New Roman" pitchFamily="119"/>
                <a:ea typeface="Times New Roman" pitchFamily="119"/>
                <a:sym typeface="Finished"/>
              </a:rPr>
              <a:t>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8" name="yt_shape_10088"/>
          <p:cNvSpPr txBox="1"/>
          <p:nvPr/>
        </p:nvSpPr>
        <p:spPr>
          <a:xfrm>
            <a:off x="540000" y="1124840"/>
            <a:ext cx="269785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解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：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过</a:t>
            </a:r>
            <a:r>
              <a:rPr lang="zh-CN" altLang="zh-CN" sz="30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作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l</a:t>
            </a:r>
            <a:r>
              <a:rPr lang="en-US" altLang="zh-CN" sz="3000" b="1" baseline="-25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于</a:t>
            </a:r>
            <a:r>
              <a:rPr lang="zh-CN" altLang="zh-CN" sz="30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过</a:t>
            </a:r>
            <a:r>
              <a:rPr lang="zh-CN" altLang="zh-CN" sz="30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spc="375" smtClean="0">
                <a:solidFill>
                  <a:srgbClr val="FF0000"/>
                </a:solidFill>
                <a:latin typeface="Times New Roman" pitchFamily="36"/>
                <a:ea typeface="黑体" pitchFamily="36"/>
                <a:sym typeface="_⨹_1_a1aae"/>
              </a:rPr>
              <a:t>作</a:t>
            </a:r>
            <a:r>
              <a:rPr lang="en-US" altLang="zh-CN" sz="3000" b="1" i="1" smtClean="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spc="375" smtClean="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l</a:t>
            </a:r>
            <a:r>
              <a:rPr lang="en-US" altLang="zh-CN" sz="3000" b="1" baseline="-25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于</a:t>
            </a:r>
            <a:r>
              <a:rPr lang="zh-CN" altLang="zh-CN" sz="30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hangingPunct="0"/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0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AB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是等腰直角三角形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089" name="yt_shape_10089"/>
          <p:cNvSpPr txBox="1"/>
          <p:nvPr/>
        </p:nvSpPr>
        <p:spPr>
          <a:xfrm>
            <a:off x="540000" y="2586982"/>
            <a:ext cx="1110079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090" name="yt_shape_10090"/>
          <p:cNvSpPr txBox="1"/>
          <p:nvPr/>
        </p:nvSpPr>
        <p:spPr>
          <a:xfrm>
            <a:off x="540000" y="3144516"/>
            <a:ext cx="42655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091" name="yt_shape_10091"/>
          <p:cNvSpPr txBox="1"/>
          <p:nvPr/>
        </p:nvSpPr>
        <p:spPr>
          <a:xfrm>
            <a:off x="540000" y="3691810"/>
            <a:ext cx="85824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092" name="yt_shape_10092"/>
          <p:cNvSpPr txBox="1"/>
          <p:nvPr/>
        </p:nvSpPr>
        <p:spPr>
          <a:xfrm>
            <a:off x="540000" y="4354088"/>
            <a:ext cx="74828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93" name="yt_shape_10093"/>
              <p:cNvSpPr txBox="1"/>
              <p:nvPr/>
            </p:nvSpPr>
            <p:spPr>
              <a:xfrm>
                <a:off x="540000" y="4958874"/>
                <a:ext cx="6776279" cy="63357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093" name="yt_shape_100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958874"/>
                <a:ext cx="6776279" cy="633571"/>
              </a:xfrm>
              <a:prstGeom prst="rect">
                <a:avLst/>
              </a:prstGeom>
              <a:blipFill>
                <a:blip r:embed="rId2"/>
                <a:stretch>
                  <a:fillRect l="-3510" t="-12500" b="-201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95" name="yt_shape_10095"/>
              <p:cNvSpPr txBox="1"/>
              <p:nvPr/>
            </p:nvSpPr>
            <p:spPr>
              <a:xfrm>
                <a:off x="540000" y="5445140"/>
                <a:ext cx="5808065" cy="63357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095" name="yt_shape_100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445140"/>
                <a:ext cx="5808065" cy="633571"/>
              </a:xfrm>
              <a:prstGeom prst="rect">
                <a:avLst/>
              </a:prstGeom>
              <a:blipFill>
                <a:blip r:embed="rId3"/>
                <a:stretch>
                  <a:fillRect l="-4097" t="-12500" b="-201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yt_image_10097" title="H_133.1249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0467" y="3508744"/>
            <a:ext cx="2532237" cy="169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0099"/>
          <p:cNvSpPr txBox="1"/>
          <p:nvPr/>
        </p:nvSpPr>
        <p:spPr>
          <a:xfrm>
            <a:off x="8340467" y="5249846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88" grpId="0" uiExpand="1" build="allAtOnce"/>
      <p:bldP spid="10089" grpId="0" build="allAtOnce"/>
      <p:bldP spid="10090" grpId="0" build="allAtOnce"/>
      <p:bldP spid="10091" grpId="0" build="allAtOnce"/>
      <p:bldP spid="10092" grpId="0" build="allAtOnce"/>
      <p:bldP spid="10093" grpId="0" build="allAtOnce"/>
      <p:bldP spid="10095" grpId="0" build="allAtOnce"/>
      <p:bldP spid="1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1" name="yt_shape_10001"/>
          <p:cNvSpPr txBox="1"/>
          <p:nvPr/>
        </p:nvSpPr>
        <p:spPr>
          <a:xfrm>
            <a:off x="6095968" y="540000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002" name="yt_shape_10002"/>
          <p:cNvSpPr txBox="1"/>
          <p:nvPr/>
        </p:nvSpPr>
        <p:spPr>
          <a:xfrm>
            <a:off x="540119" y="867787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平行四边形的定义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</a:t>
            </a:r>
            <a:r>
              <a:rPr sz="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f00c4,isEnd"/>
              </a:rPr>
              <a:t>的四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边形叫做平行四边形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003" name="yt_shape_10003"/>
          <p:cNvSpPr txBox="1"/>
          <p:nvPr/>
        </p:nvSpPr>
        <p:spPr>
          <a:xfrm>
            <a:off x="540119" y="2026571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60940,isEnd"/>
              </a:rPr>
              <a:t>两条对角线的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交点是它的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004" name="yt_shape_10004"/>
          <p:cNvSpPr txBox="1"/>
          <p:nvPr/>
        </p:nvSpPr>
        <p:spPr>
          <a:xfrm>
            <a:off x="540000" y="3185355"/>
            <a:ext cx="53267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平行四边形的性质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10005" name="yt_shape_10005"/>
          <p:cNvSpPr txBox="1"/>
          <p:nvPr/>
        </p:nvSpPr>
        <p:spPr>
          <a:xfrm>
            <a:off x="540000" y="3790141"/>
            <a:ext cx="718145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对边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006" name="yt_shape_10006"/>
          <p:cNvSpPr txBox="1"/>
          <p:nvPr/>
        </p:nvSpPr>
        <p:spPr>
          <a:xfrm>
            <a:off x="540000" y="4394927"/>
            <a:ext cx="787555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平行线之间的距离处处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0007" name="yt_shape_10007"/>
          <p:cNvSpPr txBox="1"/>
          <p:nvPr/>
        </p:nvSpPr>
        <p:spPr>
          <a:xfrm>
            <a:off x="540119" y="499971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拓展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三角形的中位线定义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8_d111b"/>
              </a:rPr>
              <a:t>连结三角形两边中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点的线段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5A37715-BAED-273A-D943-7173444584A0}"/>
              </a:ext>
            </a:extLst>
          </p:cNvPr>
          <p:cNvSpPr txBox="1"/>
          <p:nvPr/>
        </p:nvSpPr>
        <p:spPr>
          <a:xfrm>
            <a:off x="6184158" y="820981"/>
            <a:ext cx="4309173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两组对边分别平行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D9CA885-C38F-2E04-1B0F-47E3EA8926F9}"/>
              </a:ext>
            </a:extLst>
          </p:cNvPr>
          <p:cNvSpPr txBox="1"/>
          <p:nvPr/>
        </p:nvSpPr>
        <p:spPr>
          <a:xfrm>
            <a:off x="4807796" y="1979765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中心对称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09FC254-036E-443F-8599-E6AF7E40F880}"/>
              </a:ext>
            </a:extLst>
          </p:cNvPr>
          <p:cNvSpPr txBox="1"/>
          <p:nvPr/>
        </p:nvSpPr>
        <p:spPr>
          <a:xfrm>
            <a:off x="3202833" y="2528405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对称中心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2049DF-199A-A327-87A8-65C597BC7D91}"/>
              </a:ext>
            </a:extLst>
          </p:cNvPr>
          <p:cNvSpPr txBox="1"/>
          <p:nvPr/>
        </p:nvSpPr>
        <p:spPr>
          <a:xfrm>
            <a:off x="2285139" y="3743335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3A1AC2A-1048-D9DF-08A6-DA45A7BA33E1}"/>
              </a:ext>
            </a:extLst>
          </p:cNvPr>
          <p:cNvSpPr txBox="1"/>
          <p:nvPr/>
        </p:nvSpPr>
        <p:spPr>
          <a:xfrm>
            <a:off x="5955439" y="3743335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C311EBF-5898-D48C-7DF8-A9120CFAF183}"/>
              </a:ext>
            </a:extLst>
          </p:cNvPr>
          <p:cNvSpPr txBox="1"/>
          <p:nvPr/>
        </p:nvSpPr>
        <p:spPr>
          <a:xfrm>
            <a:off x="6642826" y="4348121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09" name="yt_shape_10009"/>
              <p:cNvSpPr txBox="1"/>
              <p:nvPr/>
            </p:nvSpPr>
            <p:spPr>
              <a:xfrm>
                <a:off x="540119" y="1170687"/>
                <a:ext cx="11492915" cy="301358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三角形的中位线定理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10_83ee1"/>
                  </a:rPr>
                  <a:t>三角形的中位线平行于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</a:b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三角形的第三边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并且等于第三边的一半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4_d34d0"/>
                  </a:rPr>
                  <a:t>符号语言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</a:b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表示为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如果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是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的中点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是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4fa79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的中点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那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且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10009" name="yt_shape_100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70687"/>
                <a:ext cx="11492915" cy="3013582"/>
              </a:xfrm>
              <a:prstGeom prst="rect">
                <a:avLst/>
              </a:prstGeom>
              <a:blipFill>
                <a:blip r:embed="rId2"/>
                <a:stretch>
                  <a:fillRect l="-2440" t="-5466" b="-42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011" name="yt_image_10011" title="H_128.3749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519" y="4102798"/>
            <a:ext cx="2346962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4" name="yt_shape_10014"/>
          <p:cNvSpPr txBox="1"/>
          <p:nvPr/>
        </p:nvSpPr>
        <p:spPr>
          <a:xfrm>
            <a:off x="6095968" y="586079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015" name="yt_shape_10015"/>
          <p:cNvSpPr txBox="1"/>
          <p:nvPr/>
        </p:nvSpPr>
        <p:spPr>
          <a:xfrm>
            <a:off x="540000" y="913866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平行四边形边的性质</a:t>
            </a:r>
          </a:p>
        </p:txBody>
      </p:sp>
      <p:sp>
        <p:nvSpPr>
          <p:cNvPr id="10016" name="yt_shape_10016"/>
          <p:cNvSpPr txBox="1"/>
          <p:nvPr/>
        </p:nvSpPr>
        <p:spPr>
          <a:xfrm>
            <a:off x="540119" y="151865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重庆一中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9a45"/>
              </a:rPr>
              <a:t>形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2462"/>
              </a:rPr>
              <a:t>平分</a:t>
            </a:r>
            <a:r>
              <a:rPr lang="en-US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dc87"/>
              </a:rPr>
              <a:t>的长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dc87"/>
              </a:rPr>
              <a:t>为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0017" name="yt_shape_10017"/>
          <p:cNvSpPr txBox="1"/>
          <p:nvPr/>
        </p:nvSpPr>
        <p:spPr>
          <a:xfrm>
            <a:off x="2999785" y="3786422"/>
            <a:ext cx="3406382" cy="226215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147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</a:t>
            </a:r>
            <a:r>
              <a:rPr lang="en-US" altLang="zh-CN" sz="1500" b="0" i="0" u="none">
                <a:solidFill>
                  <a:srgbClr val="1EE3CF"/>
                </a:solidFill>
                <a:effectLst/>
                <a:latin typeface="Times New Roman" pitchFamily="15"/>
                <a:ea typeface="宋体" pitchFamily="15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</a:p>
        </p:txBody>
      </p:sp>
      <p:pic>
        <p:nvPicPr>
          <p:cNvPr id="3" name="yt_shape_1731295500497">
            <a:extLst>
              <a:ext uri="{FF2B5EF4-FFF2-40B4-BE49-F238E27FC236}">
                <a16:creationId xmlns:a16="http://schemas.microsoft.com/office/drawing/2014/main" id="{114BB722-34AB-7B1C-8EB8-EF3805534A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13229"/>
            <a:ext cx="692342" cy="359485"/>
          </a:xfrm>
          <a:prstGeom prst="rect">
            <a:avLst/>
          </a:prstGeom>
        </p:spPr>
      </p:pic>
      <p:pic>
        <p:nvPicPr>
          <p:cNvPr id="5" name="yt_shape_1731295500972">
            <a:extLst>
              <a:ext uri="{FF2B5EF4-FFF2-40B4-BE49-F238E27FC236}">
                <a16:creationId xmlns:a16="http://schemas.microsoft.com/office/drawing/2014/main" id="{1AE71543-0332-8264-5350-41EA224DDB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879" y="3377030"/>
            <a:ext cx="2686242" cy="180481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B6F2A73-BE47-91A6-2CD7-EB464CD1E6E6}"/>
              </a:ext>
            </a:extLst>
          </p:cNvPr>
          <p:cNvSpPr txBox="1"/>
          <p:nvPr/>
        </p:nvSpPr>
        <p:spPr>
          <a:xfrm>
            <a:off x="8256150" y="262664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graphicFrame>
        <p:nvGraphicFramePr>
          <p:cNvPr id="9" name="yt_table_10018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644083"/>
              </p:ext>
            </p:extLst>
          </p:nvPr>
        </p:nvGraphicFramePr>
        <p:xfrm>
          <a:off x="540085" y="5616550"/>
          <a:ext cx="91020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000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001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002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0" name="yt_shape_10020"/>
          <p:cNvSpPr txBox="1"/>
          <p:nvPr/>
        </p:nvSpPr>
        <p:spPr>
          <a:xfrm>
            <a:off x="540119" y="112484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9c70"/>
              </a:rPr>
              <a:t>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并延长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021" name="yt_shape_10021" title="H_20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760010" y="2265639"/>
            <a:ext cx="2518785" cy="2615648"/>
            <a:chOff x="0" y="0"/>
            <a:chExt cx="2518785" cy="2615648"/>
          </a:xfrm>
        </p:grpSpPr>
        <p:pic>
          <p:nvPicPr>
            <p:cNvPr id="2" name="yt_image_10021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18785" cy="2025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23" name="yt_shape_10023" descr="{&quot;rangeId&quot;:0,&quot;IgnoreLineSpacing&quot;:1}"/>
            <p:cNvSpPr txBox="1"/>
            <p:nvPr/>
          </p:nvSpPr>
          <p:spPr>
            <a:xfrm>
              <a:off x="698708" y="2061650"/>
              <a:ext cx="1157368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7" name="yt_shape_10025"/>
          <p:cNvSpPr txBox="1"/>
          <p:nvPr/>
        </p:nvSpPr>
        <p:spPr>
          <a:xfrm>
            <a:off x="540000" y="2121153"/>
            <a:ext cx="7984558" cy="378393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7" name="yt_shape_10027"/>
          <p:cNvSpPr txBox="1"/>
          <p:nvPr/>
        </p:nvSpPr>
        <p:spPr>
          <a:xfrm>
            <a:off x="540000" y="1052835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026" name="yt_image_10026">
            <a:extLst>
              <a:ext uri="">
                <a16:creationId xmlns:p14="http://schemas.microsoft.com/office/powerpoint/2010/main" xmlns:mc="http://schemas.openxmlformats.org/markup-compatibility/2006"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092539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29" name="yt_shape_10029"/>
          <p:cNvSpPr txBox="1"/>
          <p:nvPr/>
        </p:nvSpPr>
        <p:spPr>
          <a:xfrm>
            <a:off x="540119" y="156391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a5f7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a387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030" name="yt_table_10030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186879"/>
              </p:ext>
            </p:extLst>
          </p:nvPr>
        </p:nvGraphicFramePr>
        <p:xfrm>
          <a:off x="540085" y="3276694"/>
          <a:ext cx="9787892" cy="2194560"/>
        </p:xfrm>
        <a:graphic>
          <a:graphicData uri="http://schemas.openxmlformats.org/drawingml/2006/table">
            <a:tbl>
              <a:tblPr/>
              <a:tblGrid>
                <a:gridCol w="9787892">
                  <a:extLst>
                    <a:ext uri="{9D8B030D-6E8A-4147-A177-3AD203B41FA5}">
                      <a16:colId xmlns:a16="http://schemas.microsoft.com/office/drawing/2014/main" val="1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18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24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23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032" name="yt_shape_10032" title="H_232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680110" y="2897875"/>
            <a:ext cx="3007144" cy="2952198"/>
            <a:chOff x="-432030" y="0"/>
            <a:chExt cx="3007143" cy="2952198"/>
          </a:xfrm>
        </p:grpSpPr>
        <p:pic>
          <p:nvPicPr>
            <p:cNvPr id="2" name="yt_image_10032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918575" cy="236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34" name="yt_shape_10034" descr="{&quot;rangeId&quot;:0,&quot;IgnoreLineSpacing&quot;:1}"/>
            <p:cNvSpPr txBox="1"/>
            <p:nvPr/>
          </p:nvSpPr>
          <p:spPr>
            <a:xfrm>
              <a:off x="-432030" y="2398200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7011661-7474-39E6-6E99-A69229E92C58}"/>
              </a:ext>
            </a:extLst>
          </p:cNvPr>
          <p:cNvSpPr txBox="1"/>
          <p:nvPr/>
        </p:nvSpPr>
        <p:spPr>
          <a:xfrm>
            <a:off x="6166696" y="2614387"/>
            <a:ext cx="48488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" name="yt_shape_10036"/>
          <p:cNvSpPr txBox="1"/>
          <p:nvPr/>
        </p:nvSpPr>
        <p:spPr>
          <a:xfrm>
            <a:off x="540119" y="163982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5c9b"/>
              </a:rPr>
              <a:t>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037" name="yt_shape_10037" title="H_150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72165" y="2852960"/>
            <a:ext cx="2593720" cy="1907623"/>
            <a:chOff x="0" y="0"/>
            <a:chExt cx="2593720" cy="1907623"/>
          </a:xfrm>
        </p:grpSpPr>
        <p:pic>
          <p:nvPicPr>
            <p:cNvPr id="2" name="yt_image_10037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93720" cy="1317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39" name="yt_shape_10039" descr="{&quot;rangeId&quot;:0,&quot;IgnoreLineSpacing&quot;:1}"/>
            <p:cNvSpPr txBox="1"/>
            <p:nvPr/>
          </p:nvSpPr>
          <p:spPr>
            <a:xfrm>
              <a:off x="268387" y="1353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6" name="yt_shape_10041"/>
          <p:cNvSpPr txBox="1"/>
          <p:nvPr/>
        </p:nvSpPr>
        <p:spPr>
          <a:xfrm>
            <a:off x="540000" y="2923836"/>
            <a:ext cx="9443291" cy="244929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/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/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/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41" name="yt_shape_10041"/>
              <p:cNvSpPr txBox="1"/>
              <p:nvPr/>
            </p:nvSpPr>
            <p:spPr>
              <a:xfrm>
                <a:off x="540000" y="1123711"/>
                <a:ext cx="9443291" cy="475345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en-US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/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hangingPunct="0"/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hangingPunct="0"/>
                <a:r>
                  <a:rPr lang="zh-CN" altLang="zh-CN" sz="3600" b="1" smtClean="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endParaRPr lang="zh-CN" altLang="en-US" sz="3600">
                  <a:solidFill>
                    <a:srgbClr val="FF0000"/>
                  </a:solidFill>
                </a:endParaRPr>
              </a:p>
              <a:p>
                <a:pPr algn="l" eaLnBrk="1" latinLnBrk="0" hangingPunct="0"/>
                <a:endParaRPr lang="en-US" altLang="zh-CN" sz="3600" b="1" i="1" u="none">
                  <a:solidFill>
                    <a:srgbClr val="FF0000"/>
                  </a:solidFill>
                  <a:effectLst/>
                  <a:latin typeface="Times New Roman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0041" name="yt_shape_100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123711"/>
                <a:ext cx="9443291" cy="4753459"/>
              </a:xfrm>
              <a:prstGeom prst="rect">
                <a:avLst/>
              </a:prstGeom>
              <a:blipFill>
                <a:blip r:embed="rId2"/>
                <a:stretch>
                  <a:fillRect l="-2970" t="-3462" r="-2130" b="-3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037" title="H_150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686431" y="4149050"/>
            <a:ext cx="2593720" cy="1907623"/>
            <a:chOff x="0" y="0"/>
            <a:chExt cx="2593720" cy="1907623"/>
          </a:xfrm>
        </p:grpSpPr>
        <p:pic>
          <p:nvPicPr>
            <p:cNvPr id="4" name="yt_image_10037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93720" cy="1317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039" descr="{&quot;rangeId&quot;:0,&quot;IgnoreLineSpacing&quot;:1}"/>
            <p:cNvSpPr txBox="1"/>
            <p:nvPr/>
          </p:nvSpPr>
          <p:spPr>
            <a:xfrm>
              <a:off x="268387" y="1353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3" name="yt_shape_10043"/>
          <p:cNvSpPr txBox="1"/>
          <p:nvPr/>
        </p:nvSpPr>
        <p:spPr>
          <a:xfrm>
            <a:off x="540000" y="2760203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平行四边形角的性质</a:t>
            </a:r>
          </a:p>
        </p:txBody>
      </p:sp>
      <p:sp>
        <p:nvSpPr>
          <p:cNvPr id="10044" name="yt_shape_10044"/>
          <p:cNvSpPr txBox="1"/>
          <p:nvPr/>
        </p:nvSpPr>
        <p:spPr>
          <a:xfrm>
            <a:off x="540119" y="3364989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52ca,isEnd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3" name="yt_shape_1731295501160">
            <a:extLst>
              <a:ext uri="{FF2B5EF4-FFF2-40B4-BE49-F238E27FC236}">
                <a16:creationId xmlns:a16="http://schemas.microsoft.com/office/drawing/2014/main" id="{E4167A1D-88E4-2F93-95E1-050882A38C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3459566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30CBBB1-51C6-9875-FE54-2E27B46C67AD}"/>
              </a:ext>
            </a:extLst>
          </p:cNvPr>
          <p:cNvSpPr txBox="1"/>
          <p:nvPr/>
        </p:nvSpPr>
        <p:spPr>
          <a:xfrm>
            <a:off x="1367683" y="3866823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36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47</TotalTime>
  <Words>993</Words>
  <Application>Microsoft Office PowerPoint</Application>
  <PresentationFormat>宽屏</PresentationFormat>
  <Paragraphs>140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61" baseType="lpstr">
      <vt:lpstr>,isEnd</vt:lpstr>
      <vt:lpstr>_⨹_1_1366c</vt:lpstr>
      <vt:lpstr>_⨹_1_25c9b</vt:lpstr>
      <vt:lpstr>_⨹_1_2a678</vt:lpstr>
      <vt:lpstr>_⨹_1_2b926</vt:lpstr>
      <vt:lpstr>_⨹_1_340fb</vt:lpstr>
      <vt:lpstr>_⨹_1_39c70</vt:lpstr>
      <vt:lpstr>_⨹_1_452ca,isEnd</vt:lpstr>
      <vt:lpstr>_⨹_1_4fa79</vt:lpstr>
      <vt:lpstr>_⨹_1_6a387</vt:lpstr>
      <vt:lpstr>_⨹_1_6a5f7</vt:lpstr>
      <vt:lpstr>_⨹_1_9274c</vt:lpstr>
      <vt:lpstr>_⨹_1_a1aae</vt:lpstr>
      <vt:lpstr>_⨹_1_ed22d</vt:lpstr>
      <vt:lpstr>_⨹_1_edbc0</vt:lpstr>
      <vt:lpstr>_⨹_1_f9a45</vt:lpstr>
      <vt:lpstr>_⨹_10_83ee1</vt:lpstr>
      <vt:lpstr>_⨹_12_9fb75</vt:lpstr>
      <vt:lpstr>_⨹_13_c525c</vt:lpstr>
      <vt:lpstr>_⨹_2_32462</vt:lpstr>
      <vt:lpstr>_⨹_2_5071d</vt:lpstr>
      <vt:lpstr>_⨹_2_629be</vt:lpstr>
      <vt:lpstr>_⨹_2_e8424</vt:lpstr>
      <vt:lpstr>_⨹_2_f00c4,isEnd</vt:lpstr>
      <vt:lpstr>_⨹_3_2dc87</vt:lpstr>
      <vt:lpstr>_⨹_4_80727</vt:lpstr>
      <vt:lpstr>_⨹_4_848d7</vt:lpstr>
      <vt:lpstr>_⨹_4_d34d0</vt:lpstr>
      <vt:lpstr>_⨹_6_60940,isEnd</vt:lpstr>
      <vt:lpstr>_⨹_8_d111b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21</cp:revision>
  <dcterms:created xsi:type="dcterms:W3CDTF">2024-11-11T03:24:32Z</dcterms:created>
  <dcterms:modified xsi:type="dcterms:W3CDTF">2024-11-24T02:41:10Z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